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61"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02" autoAdjust="0"/>
    <p:restoredTop sz="93670" autoAdjust="0"/>
  </p:normalViewPr>
  <p:slideViewPr>
    <p:cSldViewPr snapToGrid="0" snapToObjects="1" showGuides="1">
      <p:cViewPr varScale="1">
        <p:scale>
          <a:sx n="47" d="100"/>
          <a:sy n="47" d="100"/>
        </p:scale>
        <p:origin x="2586" y="60"/>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11" tIns="45705" rIns="91411" bIns="45705"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0"/>
            <a:ext cx="2918831" cy="493316"/>
          </a:xfrm>
          <a:prstGeom prst="rect">
            <a:avLst/>
          </a:prstGeom>
        </p:spPr>
        <p:txBody>
          <a:bodyPr vert="horz" lIns="91411" tIns="45705" rIns="91411" bIns="45705" rtlCol="0"/>
          <a:lstStyle>
            <a:lvl1pPr algn="r">
              <a:defRPr sz="1200"/>
            </a:lvl1pPr>
          </a:lstStyle>
          <a:p>
            <a:fld id="{34AB2944-69F8-4B07-A64A-6BAB8EB96B5F}" type="datetimeFigureOut">
              <a:rPr kumimoji="1" lang="ja-JP" altLang="en-US" smtClean="0"/>
              <a:pPr/>
              <a:t>2023/8/12</a:t>
            </a:fld>
            <a:endParaRPr kumimoji="1" lang="ja-JP" altLang="en-US"/>
          </a:p>
        </p:txBody>
      </p:sp>
      <p:sp>
        <p:nvSpPr>
          <p:cNvPr id="4" name="スライド イメージ プレースホルダ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11" tIns="45705" rIns="91411" bIns="45705"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11" tIns="45705" rIns="91411" bIns="4570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11" tIns="45705" rIns="91411" bIns="4570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5"/>
            <a:ext cx="2918831" cy="493316"/>
          </a:xfrm>
          <a:prstGeom prst="rect">
            <a:avLst/>
          </a:prstGeom>
        </p:spPr>
        <p:txBody>
          <a:bodyPr vert="horz" lIns="91411" tIns="45705" rIns="91411" bIns="45705" rtlCol="0" anchor="b"/>
          <a:lstStyle>
            <a:lvl1pPr algn="r">
              <a:defRPr sz="1200"/>
            </a:lvl1pPr>
          </a:lstStyle>
          <a:p>
            <a:fld id="{A7815495-6010-4243-AE05-7EA895C713E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endParaRPr kumimoji="1" lang="ja-JP" altLang="en-US" b="0" dirty="0"/>
          </a:p>
        </p:txBody>
      </p:sp>
      <p:sp>
        <p:nvSpPr>
          <p:cNvPr id="4" name="スライド番号プレースホルダー 3"/>
          <p:cNvSpPr>
            <a:spLocks noGrp="1"/>
          </p:cNvSpPr>
          <p:nvPr>
            <p:ph type="sldNum" sz="quarter" idx="10"/>
          </p:nvPr>
        </p:nvSpPr>
        <p:spPr/>
        <p:txBody>
          <a:bodyPr/>
          <a:lstStyle/>
          <a:p>
            <a:fld id="{A7815495-6010-4243-AE05-7EA895C713EC}" type="slidenum">
              <a:rPr kumimoji="1" lang="ja-JP" altLang="en-US" smtClean="0"/>
              <a:pPr/>
              <a:t>1</a:t>
            </a:fld>
            <a:endParaRPr kumimoji="1" lang="ja-JP" altLang="en-US"/>
          </a:p>
        </p:txBody>
      </p:sp>
    </p:spTree>
    <p:extLst>
      <p:ext uri="{BB962C8B-B14F-4D97-AF65-F5344CB8AC3E}">
        <p14:creationId xmlns:p14="http://schemas.microsoft.com/office/powerpoint/2010/main" val="2993530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7815495-6010-4243-AE05-7EA895C713EC}" type="slidenum">
              <a:rPr kumimoji="1" lang="ja-JP" altLang="en-US" smtClean="0"/>
              <a:pPr/>
              <a:t>2</a:t>
            </a:fld>
            <a:endParaRPr kumimoji="1" lang="ja-JP" altLang="en-US"/>
          </a:p>
        </p:txBody>
      </p:sp>
    </p:spTree>
    <p:extLst>
      <p:ext uri="{BB962C8B-B14F-4D97-AF65-F5344CB8AC3E}">
        <p14:creationId xmlns:p14="http://schemas.microsoft.com/office/powerpoint/2010/main" val="963564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B6008A04-B4AE-4C67-989E-558E0043EB40}" type="datetimeFigureOut">
              <a:rPr kumimoji="1" lang="ja-JP" altLang="en-US" smtClean="0"/>
              <a:pPr/>
              <a:t>2023/8/12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6008A04-B4AE-4C67-989E-558E0043EB40}" type="datetimeFigureOut">
              <a:rPr kumimoji="1" lang="ja-JP" altLang="en-US" smtClean="0"/>
              <a:pPr/>
              <a:t>2023/8/12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6" y="529698"/>
            <a:ext cx="3357563" cy="1126807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6008A04-B4AE-4C67-989E-558E0043EB40}" type="datetimeFigureOut">
              <a:rPr kumimoji="1" lang="ja-JP" altLang="en-US" smtClean="0"/>
              <a:pPr/>
              <a:t>2023/8/12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6008A04-B4AE-4C67-989E-558E0043EB40}" type="datetimeFigureOut">
              <a:rPr kumimoji="1" lang="ja-JP" altLang="en-US" smtClean="0"/>
              <a:pPr/>
              <a:t>2023/8/12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8"/>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B6008A04-B4AE-4C67-989E-558E0043EB40}" type="datetimeFigureOut">
              <a:rPr kumimoji="1" lang="ja-JP" altLang="en-US" smtClean="0"/>
              <a:pPr/>
              <a:t>2023/8/12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6008A04-B4AE-4C67-989E-558E0043EB40}" type="datetimeFigureOut">
              <a:rPr kumimoji="1" lang="ja-JP" altLang="en-US" smtClean="0"/>
              <a:pPr/>
              <a:t>2023/8/12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1"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6008A04-B4AE-4C67-989E-558E0043EB40}" type="datetimeFigureOut">
              <a:rPr kumimoji="1" lang="ja-JP" altLang="en-US" smtClean="0"/>
              <a:pPr/>
              <a:t>2023/8/12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B6008A04-B4AE-4C67-989E-558E0043EB40}" type="datetimeFigureOut">
              <a:rPr kumimoji="1" lang="ja-JP" altLang="en-US" smtClean="0"/>
              <a:pPr/>
              <a:t>2023/8/12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6008A04-B4AE-4C67-989E-558E0043EB40}" type="datetimeFigureOut">
              <a:rPr kumimoji="1" lang="ja-JP" altLang="en-US" smtClean="0"/>
              <a:pPr/>
              <a:t>2023/8/12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7"/>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9"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3"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6008A04-B4AE-4C67-989E-558E0043EB40}" type="datetimeFigureOut">
              <a:rPr kumimoji="1" lang="ja-JP" altLang="en-US" smtClean="0"/>
              <a:pPr/>
              <a:t>2023/8/12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6008A04-B4AE-4C67-989E-558E0043EB40}" type="datetimeFigureOut">
              <a:rPr kumimoji="1" lang="ja-JP" altLang="en-US" smtClean="0"/>
              <a:pPr/>
              <a:t>2023/8/12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F247E5B-FFCB-479C-A034-11E86E37380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7"/>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B6008A04-B4AE-4C67-989E-558E0043EB40}" type="datetimeFigureOut">
              <a:rPr kumimoji="1" lang="ja-JP" altLang="en-US" smtClean="0"/>
              <a:pPr/>
              <a:t>2023/8/12</a:t>
            </a:fld>
            <a:endParaRPr kumimoji="1" lang="ja-JP" altLang="en-US"/>
          </a:p>
        </p:txBody>
      </p:sp>
      <p:sp>
        <p:nvSpPr>
          <p:cNvPr id="5" name="フッター プレースホルダ 4"/>
          <p:cNvSpPr>
            <a:spLocks noGrp="1"/>
          </p:cNvSpPr>
          <p:nvPr>
            <p:ph type="ftr" sz="quarter" idx="3"/>
          </p:nvPr>
        </p:nvSpPr>
        <p:spPr>
          <a:xfrm>
            <a:off x="2343150" y="9181397"/>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7"/>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F247E5B-FFCB-479C-A034-11E86E37380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正方形/長方形 41"/>
          <p:cNvSpPr/>
          <p:nvPr/>
        </p:nvSpPr>
        <p:spPr>
          <a:xfrm>
            <a:off x="30767" y="41192"/>
            <a:ext cx="4419314" cy="1757128"/>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4509121" y="41192"/>
            <a:ext cx="2303158" cy="1757128"/>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205565" y="-77900"/>
            <a:ext cx="4492625" cy="877163"/>
          </a:xfrm>
          <a:prstGeom prst="rect">
            <a:avLst/>
          </a:prstGeom>
        </p:spPr>
        <p:txBody>
          <a:bodyPr wrap="square">
            <a:spAutoFit/>
          </a:bodyPr>
          <a:lstStyle/>
          <a:p>
            <a:pPr algn="ctr"/>
            <a:endParaRPr lang="en-US" altLang="ja-JP" sz="900" dirty="0">
              <a:latin typeface="HGPｺﾞｼｯｸE" pitchFamily="50" charset="-128"/>
              <a:ea typeface="HGPｺﾞｼｯｸE" pitchFamily="50" charset="-128"/>
              <a:cs typeface="Meiryo UI" pitchFamily="50" charset="-128"/>
            </a:endParaRPr>
          </a:p>
          <a:p>
            <a:pPr algn="ctr"/>
            <a:r>
              <a:rPr lang="ja-JP" altLang="en-US" sz="4200" dirty="0">
                <a:solidFill>
                  <a:schemeClr val="tx2">
                    <a:lumMod val="60000"/>
                    <a:lumOff val="40000"/>
                  </a:schemeClr>
                </a:solidFill>
                <a:latin typeface="HGS創英角ﾎﾟｯﾌﾟ体" pitchFamily="50" charset="-128"/>
                <a:ea typeface="HGS創英角ﾎﾟｯﾌﾟ体" pitchFamily="50" charset="-128"/>
                <a:cs typeface="Meiryo UI" pitchFamily="50" charset="-128"/>
              </a:rPr>
              <a:t>工場・倉庫通信</a:t>
            </a:r>
            <a:endParaRPr lang="en-US" altLang="ja-JP" sz="4200" dirty="0">
              <a:solidFill>
                <a:schemeClr val="tx2">
                  <a:lumMod val="60000"/>
                  <a:lumOff val="40000"/>
                </a:schemeClr>
              </a:solidFill>
              <a:latin typeface="HGS創英角ﾎﾟｯﾌﾟ体" pitchFamily="50" charset="-128"/>
              <a:ea typeface="HGS創英角ﾎﾟｯﾌﾟ体" pitchFamily="50" charset="-128"/>
              <a:cs typeface="Meiryo UI" pitchFamily="50" charset="-128"/>
            </a:endParaRPr>
          </a:p>
        </p:txBody>
      </p:sp>
      <p:sp>
        <p:nvSpPr>
          <p:cNvPr id="46" name="正方形/長方形 45"/>
          <p:cNvSpPr/>
          <p:nvPr/>
        </p:nvSpPr>
        <p:spPr>
          <a:xfrm>
            <a:off x="4509121" y="72395"/>
            <a:ext cx="2303158" cy="461665"/>
          </a:xfrm>
          <a:prstGeom prst="rect">
            <a:avLst/>
          </a:prstGeom>
        </p:spPr>
        <p:txBody>
          <a:bodyPr wrap="square">
            <a:spAutoFit/>
          </a:bodyPr>
          <a:lstStyle/>
          <a:p>
            <a:pPr algn="ctr"/>
            <a:r>
              <a:rPr lang="ja-JP" altLang="en-US" sz="2400" dirty="0">
                <a:latin typeface="HGPｺﾞｼｯｸE" pitchFamily="50" charset="-128"/>
                <a:ea typeface="HGPｺﾞｼｯｸE" pitchFamily="50" charset="-128"/>
                <a:cs typeface="Meiryo UI" pitchFamily="50" charset="-128"/>
              </a:rPr>
              <a:t>令和</a:t>
            </a:r>
            <a:r>
              <a:rPr lang="en-US" altLang="ja-JP" sz="2400" dirty="0">
                <a:latin typeface="HGPｺﾞｼｯｸE" pitchFamily="50" charset="-128"/>
                <a:ea typeface="HGPｺﾞｼｯｸE" pitchFamily="50" charset="-128"/>
                <a:cs typeface="Meiryo UI" pitchFamily="50" charset="-128"/>
              </a:rPr>
              <a:t>5</a:t>
            </a:r>
            <a:r>
              <a:rPr lang="ja-JP" altLang="en-US" sz="2400" dirty="0">
                <a:latin typeface="HGPｺﾞｼｯｸE" pitchFamily="50" charset="-128"/>
                <a:ea typeface="HGPｺﾞｼｯｸE" pitchFamily="50" charset="-128"/>
                <a:cs typeface="Meiryo UI" pitchFamily="50" charset="-128"/>
              </a:rPr>
              <a:t>年</a:t>
            </a:r>
            <a:r>
              <a:rPr lang="en-US" altLang="ja-JP" sz="2400" dirty="0">
                <a:latin typeface="HGPｺﾞｼｯｸE" pitchFamily="50" charset="-128"/>
                <a:ea typeface="HGPｺﾞｼｯｸE" pitchFamily="50" charset="-128"/>
                <a:cs typeface="Meiryo UI" pitchFamily="50" charset="-128"/>
              </a:rPr>
              <a:t>8</a:t>
            </a:r>
            <a:r>
              <a:rPr lang="ja-JP" altLang="en-US" sz="2400" dirty="0">
                <a:latin typeface="HGPｺﾞｼｯｸE" pitchFamily="50" charset="-128"/>
                <a:ea typeface="HGPｺﾞｼｯｸE" pitchFamily="50" charset="-128"/>
                <a:cs typeface="Meiryo UI" pitchFamily="50" charset="-128"/>
              </a:rPr>
              <a:t>月号</a:t>
            </a:r>
            <a:endParaRPr lang="en-US" altLang="ja-JP" sz="2400" dirty="0">
              <a:latin typeface="HGPｺﾞｼｯｸE" pitchFamily="50" charset="-128"/>
              <a:ea typeface="HGPｺﾞｼｯｸE" pitchFamily="50" charset="-128"/>
              <a:cs typeface="Meiryo UI" pitchFamily="50" charset="-128"/>
            </a:endParaRPr>
          </a:p>
        </p:txBody>
      </p:sp>
      <p:sp>
        <p:nvSpPr>
          <p:cNvPr id="48" name="正方形/長方形 47"/>
          <p:cNvSpPr/>
          <p:nvPr/>
        </p:nvSpPr>
        <p:spPr>
          <a:xfrm>
            <a:off x="4507836" y="584075"/>
            <a:ext cx="825867" cy="252441"/>
          </a:xfrm>
          <a:prstGeom prst="rect">
            <a:avLst/>
          </a:prstGeom>
        </p:spPr>
        <p:txBody>
          <a:bodyPr wrap="none">
            <a:spAutoFit/>
          </a:bodyPr>
          <a:lstStyle/>
          <a:p>
            <a:pPr>
              <a:lnSpc>
                <a:spcPct val="120000"/>
              </a:lnSpc>
            </a:pPr>
            <a:r>
              <a:rPr lang="en-US" altLang="ja-JP" sz="1000" dirty="0">
                <a:latin typeface="HG丸ｺﾞｼｯｸM-PRO" pitchFamily="50" charset="-128"/>
                <a:ea typeface="HG丸ｺﾞｼｯｸM-PRO" pitchFamily="50" charset="-128"/>
                <a:cs typeface="Meiryo UI" pitchFamily="50" charset="-128"/>
              </a:rPr>
              <a:t>【</a:t>
            </a:r>
            <a:r>
              <a:rPr lang="ja-JP" altLang="en-US" sz="1000" dirty="0">
                <a:latin typeface="HG丸ｺﾞｼｯｸM-PRO" pitchFamily="50" charset="-128"/>
                <a:ea typeface="HG丸ｺﾞｼｯｸM-PRO" pitchFamily="50" charset="-128"/>
                <a:cs typeface="Meiryo UI" pitchFamily="50" charset="-128"/>
              </a:rPr>
              <a:t>発行元</a:t>
            </a:r>
            <a:r>
              <a:rPr lang="en-US" altLang="ja-JP" sz="1000" dirty="0">
                <a:latin typeface="HG丸ｺﾞｼｯｸM-PRO" pitchFamily="50" charset="-128"/>
                <a:ea typeface="HG丸ｺﾞｼｯｸM-PRO" pitchFamily="50" charset="-128"/>
                <a:cs typeface="Meiryo UI" pitchFamily="50" charset="-128"/>
              </a:rPr>
              <a:t>】</a:t>
            </a:r>
          </a:p>
        </p:txBody>
      </p:sp>
      <p:sp>
        <p:nvSpPr>
          <p:cNvPr id="22" name="正方形/長方形 21"/>
          <p:cNvSpPr/>
          <p:nvPr/>
        </p:nvSpPr>
        <p:spPr>
          <a:xfrm>
            <a:off x="75015" y="20570"/>
            <a:ext cx="392929" cy="830997"/>
          </a:xfrm>
          <a:prstGeom prst="rect">
            <a:avLst/>
          </a:prstGeom>
        </p:spPr>
        <p:txBody>
          <a:bodyPr wrap="square">
            <a:spAutoFit/>
          </a:bodyPr>
          <a:lstStyle/>
          <a:p>
            <a:pPr algn="ctr"/>
            <a:r>
              <a:rPr lang="ja-JP" altLang="en-US" sz="2400" dirty="0">
                <a:solidFill>
                  <a:schemeClr val="tx2">
                    <a:lumMod val="60000"/>
                    <a:lumOff val="40000"/>
                  </a:schemeClr>
                </a:solidFill>
                <a:latin typeface="HGS創英角ﾎﾟｯﾌﾟ体" pitchFamily="50" charset="-128"/>
                <a:ea typeface="HGS創英角ﾎﾟｯﾌﾟ体" pitchFamily="50" charset="-128"/>
                <a:cs typeface="Meiryo UI" pitchFamily="50" charset="-128"/>
              </a:rPr>
              <a:t>月</a:t>
            </a:r>
            <a:endParaRPr lang="en-US" altLang="ja-JP" sz="2400" dirty="0">
              <a:solidFill>
                <a:schemeClr val="tx2">
                  <a:lumMod val="60000"/>
                  <a:lumOff val="40000"/>
                </a:schemeClr>
              </a:solidFill>
              <a:latin typeface="HGS創英角ﾎﾟｯﾌﾟ体" pitchFamily="50" charset="-128"/>
              <a:ea typeface="HGS創英角ﾎﾟｯﾌﾟ体" pitchFamily="50" charset="-128"/>
              <a:cs typeface="Meiryo UI" pitchFamily="50" charset="-128"/>
            </a:endParaRPr>
          </a:p>
          <a:p>
            <a:pPr algn="ctr"/>
            <a:r>
              <a:rPr lang="ja-JP" altLang="en-US" sz="2400" dirty="0">
                <a:solidFill>
                  <a:schemeClr val="tx2">
                    <a:lumMod val="60000"/>
                    <a:lumOff val="40000"/>
                  </a:schemeClr>
                </a:solidFill>
                <a:latin typeface="HGS創英角ﾎﾟｯﾌﾟ体" pitchFamily="50" charset="-128"/>
                <a:ea typeface="HGS創英角ﾎﾟｯﾌﾟ体" pitchFamily="50" charset="-128"/>
                <a:cs typeface="Meiryo UI" pitchFamily="50" charset="-128"/>
              </a:rPr>
              <a:t>刊</a:t>
            </a:r>
            <a:endParaRPr lang="en-US" altLang="ja-JP" sz="2400" dirty="0">
              <a:solidFill>
                <a:schemeClr val="tx2">
                  <a:lumMod val="60000"/>
                  <a:lumOff val="40000"/>
                </a:schemeClr>
              </a:solidFill>
              <a:latin typeface="HGS創英角ﾎﾟｯﾌﾟ体" pitchFamily="50" charset="-128"/>
              <a:ea typeface="HGS創英角ﾎﾟｯﾌﾟ体" pitchFamily="50" charset="-128"/>
              <a:cs typeface="Meiryo UI" pitchFamily="50" charset="-128"/>
            </a:endParaRPr>
          </a:p>
        </p:txBody>
      </p:sp>
      <p:sp>
        <p:nvSpPr>
          <p:cNvPr id="19" name="角丸四角形 18"/>
          <p:cNvSpPr/>
          <p:nvPr/>
        </p:nvSpPr>
        <p:spPr>
          <a:xfrm>
            <a:off x="115347" y="1885706"/>
            <a:ext cx="6655388" cy="351438"/>
          </a:xfrm>
          <a:prstGeom prst="roundRect">
            <a:avLst/>
          </a:prstGeom>
          <a:solidFill>
            <a:schemeClr val="tx1">
              <a:lumMod val="50000"/>
              <a:lumOff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75015" y="1866422"/>
            <a:ext cx="6695720" cy="376505"/>
          </a:xfrm>
          <a:prstGeom prst="rect">
            <a:avLst/>
          </a:prstGeom>
          <a:solidFill>
            <a:schemeClr val="accent1">
              <a:lumMod val="75000"/>
            </a:schemeClr>
          </a:solidFill>
        </p:spPr>
        <p:txBody>
          <a:bodyPr wrap="square" lIns="98545" tIns="49272" rIns="98545" bIns="49272" rtlCol="0">
            <a:spAutoFit/>
          </a:bodyPr>
          <a:lstStyle/>
          <a:p>
            <a:pPr algn="ctr"/>
            <a:r>
              <a:rPr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工場・倉庫のコンプライアンスとは？</a:t>
            </a:r>
            <a:endParaRPr lang="en-US" altLang="ja-JP"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59721" y="2311029"/>
            <a:ext cx="6611014" cy="4939814"/>
          </a:xfrm>
          <a:prstGeom prst="rect">
            <a:avLst/>
          </a:prstGeom>
          <a:noFill/>
        </p:spPr>
        <p:txBody>
          <a:bodyPr wrap="square" rtlCol="0">
            <a:spAutoFit/>
          </a:bodyPr>
          <a:lstStyle/>
          <a:p>
            <a:r>
              <a:rPr lang="ja-JP" altLang="ja-JP" sz="1400" dirty="0">
                <a:latin typeface="Meiryo UI" panose="020B0604030504040204" pitchFamily="50" charset="-128"/>
                <a:ea typeface="Meiryo UI" panose="020B0604030504040204" pitchFamily="50" charset="-128"/>
              </a:rPr>
              <a:t>本</a:t>
            </a:r>
            <a:r>
              <a:rPr lang="ja-JP" altLang="en-US" sz="1400" dirty="0">
                <a:latin typeface="Meiryo UI" panose="020B0604030504040204" pitchFamily="50" charset="-128"/>
                <a:ea typeface="Meiryo UI" panose="020B0604030504040204" pitchFamily="50" charset="-128"/>
              </a:rPr>
              <a:t>記事</a:t>
            </a:r>
            <a:r>
              <a:rPr lang="ja-JP" altLang="ja-JP" sz="1400" dirty="0">
                <a:latin typeface="Meiryo UI" panose="020B0604030504040204" pitchFamily="50" charset="-128"/>
                <a:ea typeface="Meiryo UI" panose="020B0604030504040204" pitchFamily="50" charset="-128"/>
              </a:rPr>
              <a:t>では、</a:t>
            </a:r>
            <a:r>
              <a:rPr lang="ja-JP" altLang="en-US" sz="1400" dirty="0">
                <a:latin typeface="Meiryo UI" panose="020B0604030504040204" pitchFamily="50" charset="-128"/>
                <a:ea typeface="Meiryo UI" panose="020B0604030504040204" pitchFamily="50" charset="-128"/>
              </a:rPr>
              <a:t>工場・倉庫のコンプライアンスについて</a:t>
            </a:r>
            <a:r>
              <a:rPr lang="ja-JP" altLang="ja-JP" sz="1400" dirty="0">
                <a:latin typeface="Meiryo UI" panose="020B0604030504040204" pitchFamily="50" charset="-128"/>
                <a:ea typeface="Meiryo UI" panose="020B0604030504040204" pitchFamily="50" charset="-128"/>
              </a:rPr>
              <a:t>ご紹介します。</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コンプライアンスを聞いたことがないという方は少ないと思いますが、近年、コンプライアンス違反が発覚する事例は後を絶ちません。</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知らずに違反した、分かっていたけど違反してしまったなど、様々理由はありますが、個人だけでなく企業にも大きな損失が発生するのがコンプライアンス違反です。</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コンプライアンスとは、「企業が法令や規則を良く守ること」を指します。</a:t>
            </a: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企業に求められるコンプライアンスでは、①お客様の要求・要望に応える、②法律・社会常識・自社内ガイドライン</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会社ルール</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を守って言動・行動するなどが挙げられます。</a:t>
            </a: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プロとして、社会人として最低限のラインマイナスを出さないことが大切ですが、コンプライアンス違反が発生すると、企業の経営危機を招く大問題に発展する危険があります。</a:t>
            </a:r>
          </a:p>
          <a:p>
            <a:endParaRPr lang="en-US" altLang="ja-JP" sz="1400" dirty="0">
              <a:solidFill>
                <a:srgbClr val="FF0000"/>
              </a:solidFill>
            </a:endParaRPr>
          </a:p>
          <a:p>
            <a:endParaRPr lang="en-US" altLang="ja-JP" sz="1400" dirty="0">
              <a:solidFill>
                <a:srgbClr val="FF0000"/>
              </a:solidFill>
            </a:endParaRPr>
          </a:p>
          <a:p>
            <a:endParaRPr lang="ja-JP" altLang="en-US" sz="1400" dirty="0">
              <a:solidFill>
                <a:srgbClr val="FF0000"/>
              </a:solidFill>
            </a:endParaRPr>
          </a:p>
          <a:p>
            <a:endParaRPr lang="en-US" altLang="ja-JP" sz="1400" dirty="0">
              <a:solidFill>
                <a:srgbClr val="FF0000"/>
              </a:solidFill>
            </a:endParaRPr>
          </a:p>
        </p:txBody>
      </p:sp>
      <p:pic>
        <p:nvPicPr>
          <p:cNvPr id="24" name="図 23"/>
          <p:cNvPicPr>
            <a:picLocks noChangeAspect="1"/>
          </p:cNvPicPr>
          <p:nvPr/>
        </p:nvPicPr>
        <p:blipFill>
          <a:blip r:embed="rId4"/>
          <a:stretch>
            <a:fillRect/>
          </a:stretch>
        </p:blipFill>
        <p:spPr>
          <a:xfrm>
            <a:off x="480742" y="6352864"/>
            <a:ext cx="5968971" cy="3553135"/>
          </a:xfrm>
          <a:prstGeom prst="rect">
            <a:avLst/>
          </a:prstGeom>
        </p:spPr>
      </p:pic>
      <p:sp>
        <p:nvSpPr>
          <p:cNvPr id="2" name="正方形/長方形 1">
            <a:extLst>
              <a:ext uri="{FF2B5EF4-FFF2-40B4-BE49-F238E27FC236}">
                <a16:creationId xmlns:a16="http://schemas.microsoft.com/office/drawing/2014/main" id="{98A94442-A336-7C0A-8887-A1BBC82F3B5C}"/>
              </a:ext>
            </a:extLst>
          </p:cNvPr>
          <p:cNvSpPr/>
          <p:nvPr/>
        </p:nvSpPr>
        <p:spPr>
          <a:xfrm>
            <a:off x="4575041" y="798588"/>
            <a:ext cx="2298149" cy="861774"/>
          </a:xfrm>
          <a:prstGeom prst="rect">
            <a:avLst/>
          </a:prstGeom>
        </p:spPr>
        <p:txBody>
          <a:bodyPr wrap="square">
            <a:spAutoFit/>
          </a:bodyPr>
          <a:lstStyle/>
          <a:p>
            <a:r>
              <a:rPr lang="ja-JP" altLang="en-US" sz="1000" dirty="0">
                <a:latin typeface="HG丸ｺﾞｼｯｸM-PRO" pitchFamily="50" charset="-128"/>
                <a:ea typeface="HG丸ｺﾞｼｯｸM-PRO" pitchFamily="50" charset="-128"/>
                <a:cs typeface="Meiryo UI" pitchFamily="50" charset="-128"/>
              </a:rPr>
              <a:t>重松建設 株式会社</a:t>
            </a:r>
            <a:endParaRPr lang="en-US" altLang="ja-JP" sz="1000" dirty="0">
              <a:latin typeface="HG丸ｺﾞｼｯｸM-PRO" pitchFamily="50" charset="-128"/>
              <a:ea typeface="HG丸ｺﾞｼｯｸM-PRO" pitchFamily="50" charset="-128"/>
              <a:cs typeface="Meiryo UI" pitchFamily="50" charset="-128"/>
            </a:endParaRPr>
          </a:p>
          <a:p>
            <a:r>
              <a:rPr lang="ja-JP" altLang="en-US" sz="1000" dirty="0">
                <a:latin typeface="HG丸ｺﾞｼｯｸM-PRO" pitchFamily="50" charset="-128"/>
                <a:ea typeface="HG丸ｺﾞｼｯｸM-PRO" pitchFamily="50" charset="-128"/>
                <a:cs typeface="Meiryo UI" pitchFamily="50" charset="-128"/>
              </a:rPr>
              <a:t>〒</a:t>
            </a:r>
            <a:r>
              <a:rPr lang="en-US" altLang="ja-JP" sz="1000" dirty="0">
                <a:latin typeface="HG丸ｺﾞｼｯｸM-PRO" pitchFamily="50" charset="-128"/>
                <a:ea typeface="HG丸ｺﾞｼｯｸM-PRO" pitchFamily="50" charset="-128"/>
                <a:cs typeface="Meiryo UI" pitchFamily="50" charset="-128"/>
              </a:rPr>
              <a:t>794-0015</a:t>
            </a:r>
            <a:r>
              <a:rPr lang="ja-JP" altLang="en-US" sz="1000" dirty="0">
                <a:latin typeface="HG丸ｺﾞｼｯｸM-PRO" pitchFamily="50" charset="-128"/>
                <a:ea typeface="HG丸ｺﾞｼｯｸM-PRO" pitchFamily="50" charset="-128"/>
                <a:cs typeface="Meiryo UI" pitchFamily="50" charset="-128"/>
              </a:rPr>
              <a:t>　 </a:t>
            </a:r>
            <a:endParaRPr lang="en-US" altLang="ja-JP" sz="1000" dirty="0">
              <a:latin typeface="HG丸ｺﾞｼｯｸM-PRO" pitchFamily="50" charset="-128"/>
              <a:ea typeface="HG丸ｺﾞｼｯｸM-PRO" pitchFamily="50" charset="-128"/>
              <a:cs typeface="Meiryo UI" pitchFamily="50" charset="-128"/>
            </a:endParaRPr>
          </a:p>
          <a:p>
            <a:r>
              <a:rPr lang="ja-JP" altLang="en-US" sz="1000" dirty="0">
                <a:latin typeface="HG丸ｺﾞｼｯｸM-PRO" pitchFamily="50" charset="-128"/>
                <a:ea typeface="HG丸ｺﾞｼｯｸM-PRO" pitchFamily="50" charset="-128"/>
                <a:cs typeface="Meiryo UI" pitchFamily="50" charset="-128"/>
              </a:rPr>
              <a:t>愛媛県今治市常盤町４丁目</a:t>
            </a:r>
            <a:r>
              <a:rPr lang="en-US" altLang="ja-JP" sz="1000" dirty="0">
                <a:latin typeface="HG丸ｺﾞｼｯｸM-PRO" pitchFamily="50" charset="-128"/>
                <a:ea typeface="HG丸ｺﾞｼｯｸM-PRO" pitchFamily="50" charset="-128"/>
                <a:cs typeface="Meiryo UI" pitchFamily="50" charset="-128"/>
              </a:rPr>
              <a:t>7-6</a:t>
            </a:r>
          </a:p>
          <a:p>
            <a:r>
              <a:rPr lang="en-US" altLang="ja-JP" sz="1000" dirty="0">
                <a:latin typeface="HG丸ｺﾞｼｯｸM-PRO" pitchFamily="50" charset="-128"/>
                <a:ea typeface="HG丸ｺﾞｼｯｸM-PRO" pitchFamily="50" charset="-128"/>
                <a:cs typeface="Meiryo UI" pitchFamily="50" charset="-128"/>
              </a:rPr>
              <a:t>TEL  : 0898-22-2566</a:t>
            </a:r>
          </a:p>
          <a:p>
            <a:r>
              <a:rPr lang="en-US" altLang="ja-JP" sz="900" dirty="0">
                <a:latin typeface="HG丸ｺﾞｼｯｸM-PRO" pitchFamily="50" charset="-128"/>
                <a:ea typeface="HG丸ｺﾞｼｯｸM-PRO" pitchFamily="50" charset="-128"/>
                <a:cs typeface="Meiryo UI" pitchFamily="50" charset="-128"/>
              </a:rPr>
              <a:t>FAX</a:t>
            </a:r>
            <a:r>
              <a:rPr lang="en-US" altLang="ja-JP" sz="1000" dirty="0">
                <a:latin typeface="HG丸ｺﾞｼｯｸM-PRO" pitchFamily="50" charset="-128"/>
                <a:ea typeface="HG丸ｺﾞｼｯｸM-PRO" pitchFamily="50" charset="-128"/>
                <a:cs typeface="Meiryo UI" pitchFamily="50" charset="-128"/>
              </a:rPr>
              <a:t>  :</a:t>
            </a:r>
            <a:r>
              <a:rPr lang="ja-JP" altLang="en-US" sz="1000" dirty="0">
                <a:latin typeface="HG丸ｺﾞｼｯｸM-PRO" pitchFamily="50" charset="-128"/>
                <a:ea typeface="HG丸ｺﾞｼｯｸM-PRO" pitchFamily="50" charset="-128"/>
                <a:cs typeface="Meiryo UI" pitchFamily="50" charset="-128"/>
              </a:rPr>
              <a:t> </a:t>
            </a:r>
            <a:r>
              <a:rPr lang="en-US" altLang="ja-JP" sz="1000" dirty="0">
                <a:latin typeface="HG丸ｺﾞｼｯｸM-PRO" pitchFamily="50" charset="-128"/>
                <a:ea typeface="HG丸ｺﾞｼｯｸM-PRO" pitchFamily="50" charset="-128"/>
                <a:cs typeface="Meiryo UI" pitchFamily="50" charset="-128"/>
              </a:rPr>
              <a:t>0898-22-2654</a:t>
            </a:r>
          </a:p>
        </p:txBody>
      </p:sp>
      <p:sp>
        <p:nvSpPr>
          <p:cNvPr id="3" name="正方形/長方形 46">
            <a:extLst>
              <a:ext uri="{FF2B5EF4-FFF2-40B4-BE49-F238E27FC236}">
                <a16:creationId xmlns:a16="http://schemas.microsoft.com/office/drawing/2014/main" id="{F184562A-83E5-848E-4253-5A3D9DC6AC2B}"/>
              </a:ext>
            </a:extLst>
          </p:cNvPr>
          <p:cNvSpPr>
            <a:spLocks noChangeArrowheads="1"/>
          </p:cNvSpPr>
          <p:nvPr/>
        </p:nvSpPr>
        <p:spPr bwMode="auto">
          <a:xfrm>
            <a:off x="15875" y="846643"/>
            <a:ext cx="4492625" cy="904863"/>
          </a:xfrm>
          <a:prstGeom prst="rect">
            <a:avLst/>
          </a:prstGeom>
          <a:noFill/>
          <a:ln w="9525">
            <a:noFill/>
            <a:miter lim="800000"/>
            <a:headEnd/>
            <a:tailEnd/>
          </a:ln>
        </p:spPr>
        <p:txBody>
          <a:bodyPr>
            <a:spAutoFit/>
          </a:bodyPr>
          <a:lstStyle/>
          <a:p>
            <a:pPr>
              <a:lnSpc>
                <a:spcPct val="110000"/>
              </a:lnSpc>
            </a:pPr>
            <a:r>
              <a:rPr lang="ja-JP" altLang="en-US" sz="800" dirty="0">
                <a:latin typeface="HG丸ｺﾞｼｯｸM-PRO" pitchFamily="50" charset="-128"/>
                <a:ea typeface="HG丸ｺﾞｼｯｸM-PRO" pitchFamily="50" charset="-128"/>
                <a:cs typeface="Meiryo UI" pitchFamily="50" charset="-128"/>
              </a:rPr>
              <a:t>月刊「工場・倉庫通信」を発行する</a:t>
            </a:r>
            <a:r>
              <a:rPr lang="ja-JP" altLang="en-US" sz="800" dirty="0">
                <a:solidFill>
                  <a:schemeClr val="tx2">
                    <a:lumMod val="60000"/>
                    <a:lumOff val="40000"/>
                  </a:schemeClr>
                </a:solidFill>
                <a:latin typeface="HG丸ｺﾞｼｯｸM-PRO" pitchFamily="50" charset="-128"/>
                <a:ea typeface="HG丸ｺﾞｼｯｸM-PRO" pitchFamily="50" charset="-128"/>
                <a:cs typeface="Meiryo UI" pitchFamily="50" charset="-128"/>
              </a:rPr>
              <a:t>「</a:t>
            </a:r>
            <a:r>
              <a:rPr lang="en-US" altLang="ja-JP" sz="800" b="1" dirty="0">
                <a:solidFill>
                  <a:schemeClr val="tx2">
                    <a:lumMod val="60000"/>
                    <a:lumOff val="40000"/>
                  </a:schemeClr>
                </a:solidFill>
                <a:latin typeface="HG丸ｺﾞｼｯｸM-PRO" pitchFamily="50" charset="-128"/>
                <a:ea typeface="HG丸ｺﾞｼｯｸM-PRO" pitchFamily="50" charset="-128"/>
                <a:cs typeface="Meiryo UI" pitchFamily="50" charset="-128"/>
              </a:rPr>
              <a:t> M‘s</a:t>
            </a:r>
            <a:r>
              <a:rPr lang="ja-JP" altLang="en-US" sz="800" b="1" dirty="0">
                <a:solidFill>
                  <a:schemeClr val="tx2">
                    <a:lumMod val="60000"/>
                    <a:lumOff val="40000"/>
                  </a:schemeClr>
                </a:solidFill>
                <a:latin typeface="HG丸ｺﾞｼｯｸM-PRO" pitchFamily="50" charset="-128"/>
                <a:ea typeface="HG丸ｺﾞｼｯｸM-PRO" pitchFamily="50" charset="-128"/>
                <a:cs typeface="Meiryo UI" pitchFamily="50" charset="-128"/>
              </a:rPr>
              <a:t> </a:t>
            </a:r>
            <a:r>
              <a:rPr lang="en-US" altLang="ja-JP" sz="800" b="1" dirty="0">
                <a:solidFill>
                  <a:schemeClr val="tx2">
                    <a:lumMod val="60000"/>
                    <a:lumOff val="40000"/>
                  </a:schemeClr>
                </a:solidFill>
                <a:latin typeface="HG丸ｺﾞｼｯｸM-PRO" pitchFamily="50" charset="-128"/>
                <a:ea typeface="HG丸ｺﾞｼｯｸM-PRO" pitchFamily="50" charset="-128"/>
                <a:cs typeface="Meiryo UI" pitchFamily="50" charset="-128"/>
              </a:rPr>
              <a:t>SOUKO </a:t>
            </a:r>
            <a:r>
              <a:rPr lang="ja-JP" altLang="en-US" sz="800" dirty="0">
                <a:latin typeface="HG丸ｺﾞｼｯｸM-PRO" pitchFamily="50" charset="-128"/>
                <a:ea typeface="HG丸ｺﾞｼｯｸM-PRO" pitchFamily="50" charset="-128"/>
                <a:cs typeface="Meiryo UI" pitchFamily="50" charset="-128"/>
              </a:rPr>
              <a:t>」は、重松建設株式会社が運営する工場・倉庫建築ブランドです。工場・倉庫オーナー様の出店計画から操業後のメンテナンスまでトータルサポートをお約束します。お客様のご要望に真摯に向き合い、“低価格・短工期・高品質”な工場・倉庫建築を実現します。毎月、業界の最新情報や成功事例をお届けします。業界全般の最新情報や経営に関する情報などリクエストも大歓迎です。今後とも、</a:t>
            </a:r>
            <a:r>
              <a:rPr lang="ja-JP" altLang="en-US" sz="800" dirty="0">
                <a:solidFill>
                  <a:schemeClr val="tx2">
                    <a:lumMod val="60000"/>
                    <a:lumOff val="40000"/>
                  </a:schemeClr>
                </a:solidFill>
                <a:latin typeface="HG丸ｺﾞｼｯｸM-PRO" pitchFamily="50" charset="-128"/>
                <a:ea typeface="HG丸ｺﾞｼｯｸM-PRO" pitchFamily="50" charset="-128"/>
                <a:cs typeface="Meiryo UI" pitchFamily="50" charset="-128"/>
              </a:rPr>
              <a:t>「</a:t>
            </a:r>
            <a:r>
              <a:rPr lang="en-US" altLang="ja-JP" sz="800" b="1" dirty="0">
                <a:solidFill>
                  <a:schemeClr val="tx2">
                    <a:lumMod val="60000"/>
                    <a:lumOff val="40000"/>
                  </a:schemeClr>
                </a:solidFill>
                <a:latin typeface="HG丸ｺﾞｼｯｸM-PRO" pitchFamily="50" charset="-128"/>
                <a:ea typeface="HG丸ｺﾞｼｯｸM-PRO" pitchFamily="50" charset="-128"/>
                <a:cs typeface="Meiryo UI" pitchFamily="50" charset="-128"/>
              </a:rPr>
              <a:t> M's</a:t>
            </a:r>
            <a:r>
              <a:rPr lang="ja-JP" altLang="en-US" sz="800" b="1" dirty="0">
                <a:solidFill>
                  <a:schemeClr val="tx2">
                    <a:lumMod val="60000"/>
                    <a:lumOff val="40000"/>
                  </a:schemeClr>
                </a:solidFill>
                <a:latin typeface="HG丸ｺﾞｼｯｸM-PRO" pitchFamily="50" charset="-128"/>
                <a:ea typeface="HG丸ｺﾞｼｯｸM-PRO" pitchFamily="50" charset="-128"/>
                <a:cs typeface="Meiryo UI" pitchFamily="50" charset="-128"/>
              </a:rPr>
              <a:t> </a:t>
            </a:r>
            <a:r>
              <a:rPr lang="en-US" altLang="ja-JP" sz="800" b="1" dirty="0">
                <a:solidFill>
                  <a:schemeClr val="tx2">
                    <a:lumMod val="60000"/>
                    <a:lumOff val="40000"/>
                  </a:schemeClr>
                </a:solidFill>
                <a:latin typeface="HG丸ｺﾞｼｯｸM-PRO" pitchFamily="50" charset="-128"/>
                <a:ea typeface="HG丸ｺﾞｼｯｸM-PRO" pitchFamily="50" charset="-128"/>
                <a:cs typeface="Meiryo UI" pitchFamily="50" charset="-128"/>
              </a:rPr>
              <a:t>SOUKO </a:t>
            </a:r>
            <a:r>
              <a:rPr lang="ja-JP" altLang="en-US" sz="800" dirty="0">
                <a:latin typeface="HG丸ｺﾞｼｯｸM-PRO" pitchFamily="50" charset="-128"/>
                <a:ea typeface="HG丸ｺﾞｼｯｸM-PRO" pitchFamily="50" charset="-128"/>
                <a:cs typeface="Meiryo UI" pitchFamily="50" charset="-128"/>
              </a:rPr>
              <a:t>」を宜しくお願いいたします！</a:t>
            </a:r>
            <a:endParaRPr lang="en-US" altLang="ja-JP" sz="800" dirty="0">
              <a:latin typeface="HG丸ｺﾞｼｯｸM-PRO" pitchFamily="50" charset="-128"/>
              <a:ea typeface="HG丸ｺﾞｼｯｸM-PRO" pitchFamily="50" charset="-128"/>
              <a:cs typeface="Meiryo UI" pitchFamily="50" charset="-128"/>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120362" y="8422611"/>
            <a:ext cx="449100" cy="939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ja-JP" altLang="en-US"/>
          </a:p>
        </p:txBody>
      </p:sp>
      <p:sp>
        <p:nvSpPr>
          <p:cNvPr id="19" name="角丸四角形 18"/>
          <p:cNvSpPr/>
          <p:nvPr/>
        </p:nvSpPr>
        <p:spPr>
          <a:xfrm>
            <a:off x="115347" y="72981"/>
            <a:ext cx="6655388" cy="411260"/>
          </a:xfrm>
          <a:prstGeom prst="roundRect">
            <a:avLst/>
          </a:pr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75015" y="81129"/>
            <a:ext cx="6695720" cy="376505"/>
          </a:xfrm>
          <a:prstGeom prst="rect">
            <a:avLst/>
          </a:prstGeom>
          <a:noFill/>
        </p:spPr>
        <p:txBody>
          <a:bodyPr wrap="square" lIns="98545" tIns="49272" rIns="98545" bIns="49272" rtlCol="0">
            <a:spAutoFit/>
          </a:bodyPr>
          <a:lstStyle/>
          <a:p>
            <a:pPr algn="ctr"/>
            <a:r>
              <a:rPr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コンプライアンス違反倒産と未然防止の対策とは？</a:t>
            </a:r>
            <a:endParaRPr lang="en-US" altLang="ja-JP"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75015" y="576232"/>
            <a:ext cx="6782985" cy="5650778"/>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年では、不正発覚による「コンプライアンス違反倒産」が、過去最高の</a:t>
            </a:r>
            <a:r>
              <a:rPr lang="en-US" altLang="ja-JP" sz="1400" dirty="0">
                <a:latin typeface="Meiryo UI" panose="020B0604030504040204" pitchFamily="50" charset="-128"/>
                <a:ea typeface="Meiryo UI" panose="020B0604030504040204" pitchFamily="50" charset="-128"/>
              </a:rPr>
              <a:t>300</a:t>
            </a:r>
            <a:r>
              <a:rPr lang="ja-JP" altLang="en-US" sz="1400" dirty="0">
                <a:latin typeface="Meiryo UI" panose="020B0604030504040204" pitchFamily="50" charset="-128"/>
                <a:ea typeface="Meiryo UI" panose="020B0604030504040204" pitchFamily="50" charset="-128"/>
              </a:rPr>
              <a:t>件になりました。</a:t>
            </a:r>
            <a:endParaRPr lang="en-US" altLang="ja-JP" sz="1400" dirty="0">
              <a:latin typeface="Meiryo UI" panose="020B0604030504040204" pitchFamily="50" charset="-128"/>
              <a:ea typeface="Meiryo UI" panose="020B0604030504040204" pitchFamily="50" charset="-128"/>
            </a:endParaRPr>
          </a:p>
          <a:p>
            <a:pPr>
              <a:lnSpc>
                <a:spcPct val="130000"/>
              </a:lnSpc>
            </a:pPr>
            <a:endParaRPr lang="en-US" altLang="ja-JP" sz="1400" dirty="0">
              <a:latin typeface="Meiryo UI" panose="020B0604030504040204" pitchFamily="50" charset="-128"/>
              <a:ea typeface="Meiryo UI" panose="020B0604030504040204" pitchFamily="50" charset="-128"/>
            </a:endParaRPr>
          </a:p>
          <a:p>
            <a:pPr>
              <a:lnSpc>
                <a:spcPct val="130000"/>
              </a:lnSpc>
            </a:pPr>
            <a:r>
              <a:rPr lang="ja-JP" altLang="en-US" sz="1400" dirty="0">
                <a:latin typeface="Meiryo UI" panose="020B0604030504040204" pitchFamily="50" charset="-128"/>
                <a:ea typeface="Meiryo UI" panose="020B0604030504040204" pitchFamily="50" charset="-128"/>
              </a:rPr>
              <a:t>①物価高、②人手不足、③コロナ融資の返済を背景に、粉飾決済や業法違反、脱税などが見つかり倒産に至った企業が増えています。</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コンプライアンスに関する法令では、企業や労働、雇用、健康、情報、環境、建築、土地など数多くあります。関連法の全てを熟知することは難しいので、コンプライアンス研修などでポイントを理解しておきましょう。</a:t>
            </a:r>
            <a:endParaRPr lang="en-US" altLang="ja-JP" sz="1400" dirty="0">
              <a:latin typeface="Meiryo UI" panose="020B0604030504040204" pitchFamily="50" charset="-128"/>
              <a:ea typeface="Meiryo UI" panose="020B0604030504040204" pitchFamily="50" charset="-128"/>
            </a:endParaRPr>
          </a:p>
          <a:p>
            <a:pPr>
              <a:lnSpc>
                <a:spcPct val="130000"/>
              </a:lnSpc>
            </a:pPr>
            <a:endParaRPr lang="en-US" altLang="ja-JP" sz="1400" dirty="0">
              <a:latin typeface="Meiryo UI" panose="020B0604030504040204" pitchFamily="50" charset="-128"/>
              <a:ea typeface="Meiryo UI" panose="020B0604030504040204" pitchFamily="50" charset="-128"/>
            </a:endParaRPr>
          </a:p>
          <a:p>
            <a:pPr>
              <a:lnSpc>
                <a:spcPct val="130000"/>
              </a:lnSpc>
            </a:pPr>
            <a:r>
              <a:rPr lang="ja-JP" altLang="en-US" sz="1400" dirty="0">
                <a:latin typeface="Meiryo UI" panose="020B0604030504040204" pitchFamily="50" charset="-128"/>
                <a:ea typeface="Meiryo UI" panose="020B0604030504040204" pitchFamily="50" charset="-128"/>
              </a:rPr>
              <a:t>工場、倉庫の建設に関する法令では、建築基準法、建築物衛生法、土地区画整理法、消防法、工場立地法などが挙げられます。</a:t>
            </a:r>
            <a:endParaRPr lang="en-US" altLang="ja-JP" sz="1400" dirty="0">
              <a:latin typeface="Meiryo UI" panose="020B0604030504040204" pitchFamily="50" charset="-128"/>
              <a:ea typeface="Meiryo UI" panose="020B0604030504040204" pitchFamily="50" charset="-128"/>
            </a:endParaRPr>
          </a:p>
          <a:p>
            <a:pPr>
              <a:lnSpc>
                <a:spcPct val="130000"/>
              </a:lnSpc>
            </a:pPr>
            <a:endParaRPr lang="en-US" altLang="ja-JP" sz="1400" dirty="0">
              <a:latin typeface="Meiryo UI" panose="020B0604030504040204" pitchFamily="50" charset="-128"/>
              <a:ea typeface="Meiryo UI" panose="020B0604030504040204" pitchFamily="50" charset="-128"/>
            </a:endParaRPr>
          </a:p>
          <a:p>
            <a:pPr>
              <a:lnSpc>
                <a:spcPct val="130000"/>
              </a:lnSpc>
            </a:pPr>
            <a:r>
              <a:rPr lang="ja-JP" altLang="en-US" sz="1400" dirty="0">
                <a:latin typeface="Meiryo UI" panose="020B0604030504040204" pitchFamily="50" charset="-128"/>
                <a:ea typeface="Meiryo UI" panose="020B0604030504040204" pitchFamily="50" charset="-128"/>
              </a:rPr>
              <a:t>ルール違反では、確認申請を行っていない、準耐火構造に適応していない、防火区域が設けられていない、延焼措置がなされていない、緑地が設けられていない、法</a:t>
            </a:r>
            <a:r>
              <a:rPr lang="en-US" altLang="ja-JP" sz="1400" dirty="0">
                <a:latin typeface="Meiryo UI" panose="020B0604030504040204" pitchFamily="50" charset="-128"/>
                <a:ea typeface="Meiryo UI" panose="020B0604030504040204" pitchFamily="50" charset="-128"/>
              </a:rPr>
              <a:t>22</a:t>
            </a:r>
            <a:r>
              <a:rPr lang="ja-JP" altLang="en-US" sz="1400" dirty="0">
                <a:latin typeface="Meiryo UI" panose="020B0604030504040204" pitchFamily="50" charset="-128"/>
                <a:ea typeface="Meiryo UI" panose="020B0604030504040204" pitchFamily="50" charset="-128"/>
              </a:rPr>
              <a:t>条区域の措置がなされていないなどが考えられます。</a:t>
            </a:r>
            <a:endParaRPr lang="en-US" altLang="ja-JP" sz="1400" dirty="0">
              <a:latin typeface="Meiryo UI" panose="020B0604030504040204" pitchFamily="50" charset="-128"/>
              <a:ea typeface="Meiryo UI" panose="020B0604030504040204" pitchFamily="50" charset="-128"/>
            </a:endParaRPr>
          </a:p>
          <a:p>
            <a:pPr>
              <a:lnSpc>
                <a:spcPct val="130000"/>
              </a:lnSpc>
            </a:pPr>
            <a:endParaRPr lang="en-US" altLang="ja-JP" sz="1400" dirty="0">
              <a:latin typeface="Meiryo UI" panose="020B0604030504040204" pitchFamily="50" charset="-128"/>
              <a:ea typeface="Meiryo UI" panose="020B0604030504040204" pitchFamily="50" charset="-128"/>
            </a:endParaRPr>
          </a:p>
          <a:p>
            <a:pPr>
              <a:lnSpc>
                <a:spcPct val="130000"/>
              </a:lnSpc>
            </a:pPr>
            <a:r>
              <a:rPr lang="ja-JP" altLang="en-US" sz="1400" dirty="0">
                <a:latin typeface="Meiryo UI" panose="020B0604030504040204" pitchFamily="50" charset="-128"/>
                <a:ea typeface="Meiryo UI" panose="020B0604030504040204" pitchFamily="50" charset="-128"/>
              </a:rPr>
              <a:t>建物・設備の破損・老朽化に伴い、その場しのぎの補修や改修を行った結果、違法建築に至っているというケースも後を絶ちません。</a:t>
            </a:r>
            <a:endParaRPr lang="en-US" altLang="ja-JP" sz="1400" dirty="0">
              <a:latin typeface="Meiryo UI" panose="020B0604030504040204" pitchFamily="50" charset="-128"/>
              <a:ea typeface="Meiryo UI" panose="020B0604030504040204" pitchFamily="50" charset="-128"/>
            </a:endParaRPr>
          </a:p>
          <a:p>
            <a:pPr>
              <a:lnSpc>
                <a:spcPct val="130000"/>
              </a:lnSpc>
            </a:pPr>
            <a:endParaRPr lang="en-US" altLang="ja-JP" sz="1400" dirty="0">
              <a:latin typeface="Meiryo UI" panose="020B0604030504040204" pitchFamily="50" charset="-128"/>
              <a:ea typeface="Meiryo UI" panose="020B0604030504040204" pitchFamily="50" charset="-128"/>
            </a:endParaRPr>
          </a:p>
          <a:p>
            <a:pPr>
              <a:lnSpc>
                <a:spcPct val="130000"/>
              </a:lnSpc>
            </a:pPr>
            <a:r>
              <a:rPr lang="ja-JP" altLang="en-US" sz="1400" dirty="0">
                <a:latin typeface="Meiryo UI" panose="020B0604030504040204" pitchFamily="50" charset="-128"/>
                <a:ea typeface="Meiryo UI" panose="020B0604030504040204" pitchFamily="50" charset="-128"/>
              </a:rPr>
              <a:t>コンプライアンスに関して、企業や従業員、関係者がルールを理解することが大切です。ルールに違反しない仕組みをつくり、コンプライアンス違反を未然に防止していきましょう。</a:t>
            </a:r>
            <a:endParaRPr lang="en-US" altLang="ja-JP" sz="140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47084D04-D3BE-B7FA-6217-F95973D2E4F8}"/>
              </a:ext>
            </a:extLst>
          </p:cNvPr>
          <p:cNvSpPr/>
          <p:nvPr/>
        </p:nvSpPr>
        <p:spPr>
          <a:xfrm>
            <a:off x="78750" y="7114549"/>
            <a:ext cx="6688250" cy="892552"/>
          </a:xfrm>
          <a:prstGeom prst="rect">
            <a:avLst/>
          </a:prstGeom>
        </p:spPr>
        <p:txBody>
          <a:bodyPr wrap="square">
            <a:spAutoFit/>
          </a:bodyP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お気軽にお問い合わせください！</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土地探しから補助金、アフターメンテナンスまでトータルサポートいたします。</a:t>
            </a:r>
          </a:p>
          <a:p>
            <a:pPr algn="ct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A0BAA3F8-B660-C7B4-2027-569018B79A87}"/>
              </a:ext>
            </a:extLst>
          </p:cNvPr>
          <p:cNvSpPr/>
          <p:nvPr/>
        </p:nvSpPr>
        <p:spPr>
          <a:xfrm>
            <a:off x="0" y="8187383"/>
            <a:ext cx="6865176" cy="153853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ja-JP" altLang="en-US"/>
          </a:p>
        </p:txBody>
      </p:sp>
      <p:sp>
        <p:nvSpPr>
          <p:cNvPr id="5" name="Rectangle 3079">
            <a:extLst>
              <a:ext uri="{FF2B5EF4-FFF2-40B4-BE49-F238E27FC236}">
                <a16:creationId xmlns:a16="http://schemas.microsoft.com/office/drawing/2014/main" id="{6DC47109-AE13-1C95-F297-33A2D0F3DC4C}"/>
              </a:ext>
            </a:extLst>
          </p:cNvPr>
          <p:cNvSpPr>
            <a:spLocks noChangeArrowheads="1"/>
          </p:cNvSpPr>
          <p:nvPr/>
        </p:nvSpPr>
        <p:spPr bwMode="auto">
          <a:xfrm>
            <a:off x="939800" y="8266846"/>
            <a:ext cx="6083300" cy="1371467"/>
          </a:xfrm>
          <a:prstGeom prst="rect">
            <a:avLst/>
          </a:prstGeom>
          <a:noFill/>
          <a:ln w="9525">
            <a:noFill/>
            <a:miter lim="800000"/>
            <a:headEnd/>
            <a:tailEnd/>
          </a:ln>
        </p:spPr>
        <p:txBody>
          <a:bodyPr wrap="square" lIns="92075" tIns="46038" rIns="92075" bIns="46038">
            <a:spAutoFit/>
          </a:bodyPr>
          <a:lstStyle/>
          <a:p>
            <a:pPr algn="ctr" defTabSz="762000">
              <a:lnSpc>
                <a:spcPts val="2600"/>
              </a:lnSpc>
            </a:pPr>
            <a:r>
              <a:rPr lang="ja-JP" altLang="en-US" dirty="0">
                <a:solidFill>
                  <a:schemeClr val="bg1"/>
                </a:solidFill>
                <a:latin typeface="HGP創英角ｺﾞｼｯｸUB" pitchFamily="50" charset="-128"/>
                <a:ea typeface="HGP創英角ｺﾞｼｯｸUB" pitchFamily="50" charset="-128"/>
              </a:rPr>
              <a:t>工場・倉庫建築専門店 「</a:t>
            </a:r>
            <a:r>
              <a:rPr lang="en-US" altLang="ja-JP" sz="1800" b="1" dirty="0">
                <a:solidFill>
                  <a:schemeClr val="bg1"/>
                </a:solidFill>
                <a:latin typeface="HG丸ｺﾞｼｯｸM-PRO" pitchFamily="50" charset="-128"/>
                <a:ea typeface="HG丸ｺﾞｼｯｸM-PRO" pitchFamily="50" charset="-128"/>
                <a:cs typeface="Meiryo UI" pitchFamily="50" charset="-128"/>
              </a:rPr>
              <a:t> M's</a:t>
            </a:r>
            <a:r>
              <a:rPr lang="ja-JP" altLang="en-US" sz="1800" b="1" dirty="0">
                <a:solidFill>
                  <a:schemeClr val="bg1"/>
                </a:solidFill>
                <a:latin typeface="HG丸ｺﾞｼｯｸM-PRO" pitchFamily="50" charset="-128"/>
                <a:ea typeface="HG丸ｺﾞｼｯｸM-PRO" pitchFamily="50" charset="-128"/>
                <a:cs typeface="Meiryo UI" pitchFamily="50" charset="-128"/>
              </a:rPr>
              <a:t> </a:t>
            </a:r>
            <a:r>
              <a:rPr lang="en-US" altLang="ja-JP" sz="1800" b="1" dirty="0">
                <a:solidFill>
                  <a:schemeClr val="bg1"/>
                </a:solidFill>
                <a:latin typeface="HG丸ｺﾞｼｯｸM-PRO" pitchFamily="50" charset="-128"/>
                <a:ea typeface="HG丸ｺﾞｼｯｸM-PRO" pitchFamily="50" charset="-128"/>
                <a:cs typeface="Meiryo UI" pitchFamily="50" charset="-128"/>
              </a:rPr>
              <a:t>SOUKO </a:t>
            </a:r>
            <a:r>
              <a:rPr lang="ja-JP" altLang="en-US" dirty="0">
                <a:solidFill>
                  <a:schemeClr val="bg1"/>
                </a:solidFill>
                <a:latin typeface="HGP創英角ｺﾞｼｯｸUB" pitchFamily="50" charset="-128"/>
                <a:ea typeface="HGP創英角ｺﾞｼｯｸUB" pitchFamily="50" charset="-128"/>
              </a:rPr>
              <a:t>」　</a:t>
            </a:r>
            <a:endParaRPr lang="en-US" altLang="ja-JP" dirty="0">
              <a:solidFill>
                <a:schemeClr val="bg1"/>
              </a:solidFill>
              <a:latin typeface="HGP創英角ｺﾞｼｯｸUB" pitchFamily="50" charset="-128"/>
              <a:ea typeface="HGP創英角ｺﾞｼｯｸUB" pitchFamily="50" charset="-128"/>
            </a:endParaRPr>
          </a:p>
          <a:p>
            <a:pPr algn="ctr" defTabSz="762000">
              <a:lnSpc>
                <a:spcPts val="2600"/>
              </a:lnSpc>
            </a:pPr>
            <a:r>
              <a:rPr lang="ja-JP" altLang="en-US" dirty="0">
                <a:solidFill>
                  <a:schemeClr val="bg1"/>
                </a:solidFill>
                <a:latin typeface="HGP創英角ｺﾞｼｯｸUB" pitchFamily="50" charset="-128"/>
                <a:ea typeface="HGP創英角ｺﾞｼｯｸUB" pitchFamily="50" charset="-128"/>
              </a:rPr>
              <a:t>（お問合せ窓口：重松）</a:t>
            </a:r>
            <a:br>
              <a:rPr lang="en-US" altLang="ja-JP" dirty="0">
                <a:solidFill>
                  <a:schemeClr val="bg1"/>
                </a:solidFill>
                <a:latin typeface="HGP創英角ｺﾞｼｯｸUB" pitchFamily="50" charset="-128"/>
                <a:ea typeface="HGP創英角ｺﾞｼｯｸUB" pitchFamily="50" charset="-128"/>
              </a:rPr>
            </a:br>
            <a:r>
              <a:rPr lang="ja-JP" altLang="en-US" sz="2100" dirty="0">
                <a:solidFill>
                  <a:schemeClr val="bg1"/>
                </a:solidFill>
                <a:latin typeface="HGP創英角ｺﾞｼｯｸUB" pitchFamily="50" charset="-128"/>
                <a:ea typeface="HGP創英角ｺﾞｼｯｸUB" pitchFamily="50" charset="-128"/>
              </a:rPr>
              <a:t>ＴＥＬ：</a:t>
            </a:r>
            <a:r>
              <a:rPr lang="en-US" altLang="ja-JP" sz="2100" dirty="0">
                <a:solidFill>
                  <a:schemeClr val="bg1"/>
                </a:solidFill>
                <a:latin typeface="HGP創英角ｺﾞｼｯｸUB" pitchFamily="50" charset="-128"/>
                <a:ea typeface="HGP創英角ｺﾞｼｯｸUB" pitchFamily="50" charset="-128"/>
              </a:rPr>
              <a:t>0898-22-2566</a:t>
            </a:r>
            <a:r>
              <a:rPr lang="ja-JP" altLang="en-US" sz="2100" dirty="0">
                <a:solidFill>
                  <a:schemeClr val="bg1"/>
                </a:solidFill>
                <a:latin typeface="HGP創英角ｺﾞｼｯｸUB" pitchFamily="50" charset="-128"/>
                <a:ea typeface="HGP創英角ｺﾞｼｯｸUB" pitchFamily="50" charset="-128"/>
              </a:rPr>
              <a:t>　ＦＡＸ：</a:t>
            </a:r>
            <a:r>
              <a:rPr lang="en-US" altLang="ja-JP" sz="2100" dirty="0">
                <a:solidFill>
                  <a:schemeClr val="bg1"/>
                </a:solidFill>
                <a:latin typeface="HGP創英角ｺﾞｼｯｸUB" pitchFamily="50" charset="-128"/>
                <a:ea typeface="HGP創英角ｺﾞｼｯｸUB" pitchFamily="50" charset="-128"/>
              </a:rPr>
              <a:t>0898-22-2654</a:t>
            </a:r>
          </a:p>
          <a:p>
            <a:pPr algn="ctr" defTabSz="762000">
              <a:lnSpc>
                <a:spcPts val="2600"/>
              </a:lnSpc>
            </a:pPr>
            <a:r>
              <a:rPr lang="ja-JP" altLang="en-US" sz="1600" dirty="0">
                <a:solidFill>
                  <a:schemeClr val="bg1"/>
                </a:solidFill>
                <a:latin typeface="HGP創英角ｺﾞｼｯｸUB" pitchFamily="50" charset="-128"/>
                <a:ea typeface="HGP創英角ｺﾞｼｯｸUB" pitchFamily="50" charset="-128"/>
              </a:rPr>
              <a:t>〒</a:t>
            </a:r>
            <a:r>
              <a:rPr lang="en-US" altLang="ja-JP" sz="1600" dirty="0">
                <a:solidFill>
                  <a:schemeClr val="bg1"/>
                </a:solidFill>
                <a:latin typeface="HGP創英角ｺﾞｼｯｸUB" pitchFamily="50" charset="-128"/>
                <a:ea typeface="HGP創英角ｺﾞｼｯｸUB" pitchFamily="50" charset="-128"/>
              </a:rPr>
              <a:t>794-0015 </a:t>
            </a:r>
            <a:r>
              <a:rPr lang="ja-JP" altLang="en-US" sz="1600" dirty="0">
                <a:solidFill>
                  <a:schemeClr val="bg1"/>
                </a:solidFill>
                <a:latin typeface="HGP創英角ｺﾞｼｯｸUB" pitchFamily="50" charset="-128"/>
                <a:ea typeface="HGP創英角ｺﾞｼｯｸUB" pitchFamily="50" charset="-128"/>
              </a:rPr>
              <a:t>　　愛媛県今治市常盤町４丁目</a:t>
            </a:r>
            <a:r>
              <a:rPr lang="en-US" altLang="ja-JP" sz="1600" dirty="0">
                <a:solidFill>
                  <a:schemeClr val="bg1"/>
                </a:solidFill>
                <a:latin typeface="HGP創英角ｺﾞｼｯｸUB" pitchFamily="50" charset="-128"/>
                <a:ea typeface="HGP創英角ｺﾞｼｯｸUB" pitchFamily="50" charset="-128"/>
              </a:rPr>
              <a:t>7-6</a:t>
            </a:r>
          </a:p>
        </p:txBody>
      </p:sp>
      <p:pic>
        <p:nvPicPr>
          <p:cNvPr id="6" name="図 5">
            <a:extLst>
              <a:ext uri="{FF2B5EF4-FFF2-40B4-BE49-F238E27FC236}">
                <a16:creationId xmlns:a16="http://schemas.microsoft.com/office/drawing/2014/main" id="{5E61607E-1F58-DCB0-24F7-5EE51EB4F8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33" y="8435908"/>
            <a:ext cx="1037898" cy="1033312"/>
          </a:xfrm>
          <a:prstGeom prst="rect">
            <a:avLst/>
          </a:prstGeom>
        </p:spPr>
      </p:pic>
      <p:grpSp>
        <p:nvGrpSpPr>
          <p:cNvPr id="9" name="グループ化 8">
            <a:extLst>
              <a:ext uri="{FF2B5EF4-FFF2-40B4-BE49-F238E27FC236}">
                <a16:creationId xmlns:a16="http://schemas.microsoft.com/office/drawing/2014/main" id="{5D35B102-3CA8-94E2-2D0E-7F66E2275A9B}"/>
              </a:ext>
            </a:extLst>
          </p:cNvPr>
          <p:cNvGrpSpPr/>
          <p:nvPr/>
        </p:nvGrpSpPr>
        <p:grpSpPr>
          <a:xfrm>
            <a:off x="258338" y="6573248"/>
            <a:ext cx="6200516" cy="399749"/>
            <a:chOff x="3610552" y="5198793"/>
            <a:chExt cx="3065671" cy="446382"/>
          </a:xfrm>
          <a:solidFill>
            <a:schemeClr val="tx2">
              <a:lumMod val="60000"/>
              <a:lumOff val="40000"/>
            </a:schemeClr>
          </a:solidFill>
        </p:grpSpPr>
        <p:sp>
          <p:nvSpPr>
            <p:cNvPr id="10" name="正方形/長方形 9">
              <a:extLst>
                <a:ext uri="{FF2B5EF4-FFF2-40B4-BE49-F238E27FC236}">
                  <a16:creationId xmlns:a16="http://schemas.microsoft.com/office/drawing/2014/main" id="{34E453B7-ABCF-F9F1-8D3D-BEE8AF77C5AE}"/>
                </a:ext>
              </a:extLst>
            </p:cNvPr>
            <p:cNvSpPr/>
            <p:nvPr/>
          </p:nvSpPr>
          <p:spPr>
            <a:xfrm>
              <a:off x="3610552" y="5198793"/>
              <a:ext cx="3065671" cy="378217"/>
            </a:xfrm>
            <a:prstGeom prst="rect">
              <a:avLst/>
            </a:prstGeom>
            <a:grp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5E98BE6D-BB78-3DDA-E4C3-3FBD84275D82}"/>
                </a:ext>
              </a:extLst>
            </p:cNvPr>
            <p:cNvSpPr/>
            <p:nvPr/>
          </p:nvSpPr>
          <p:spPr>
            <a:xfrm>
              <a:off x="4223271" y="5232758"/>
              <a:ext cx="1892791" cy="412417"/>
            </a:xfrm>
            <a:prstGeom prst="rect">
              <a:avLst/>
            </a:prstGeom>
            <a:grpFill/>
            <a:ln>
              <a:solidFill>
                <a:schemeClr val="tx1"/>
              </a:solidFill>
            </a:ln>
          </p:spPr>
          <p:txBody>
            <a:bodyPr wrap="none">
              <a:spAutoFit/>
            </a:bodyPr>
            <a:lstStyle/>
            <a:p>
              <a:pPr algn="ctr"/>
              <a:r>
                <a:rPr lang="ja-JP" altLang="en-US"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ご都合に合わせて会社にお伺いします！</a:t>
              </a:r>
              <a:endParaRPr lang="en-US" altLang="ja-JP"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14447</TotalTime>
  <Words>651</Words>
  <Application>Microsoft Office PowerPoint</Application>
  <PresentationFormat>A4 210 x 297 mm</PresentationFormat>
  <Paragraphs>49</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HGPｺﾞｼｯｸE</vt:lpstr>
      <vt:lpstr>HGP創英角ｺﾞｼｯｸUB</vt:lpstr>
      <vt:lpstr>HGS創英角ﾎﾟｯﾌﾟ体</vt:lpstr>
      <vt:lpstr>HG丸ｺﾞｼｯｸM-PRO</vt:lpstr>
      <vt:lpstr>Meiryo UI</vt:lpstr>
      <vt:lpstr>Arial</vt:lpstr>
      <vt:lpstr>Calibri</vt:lpstr>
      <vt:lpstr>Office テーマ</vt:lpstr>
      <vt:lpstr>PowerPoint プレゼンテーション</vt:lpstr>
      <vt:lpstr>PowerPoint プレゼンテーション</vt:lpstr>
    </vt:vector>
  </TitlesOfParts>
  <Company>船井総合研究所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F2385</dc:creator>
  <cp:lastModifiedBy>shigematsu1</cp:lastModifiedBy>
  <cp:revision>799</cp:revision>
  <cp:lastPrinted>2022-02-15T23:45:06Z</cp:lastPrinted>
  <dcterms:created xsi:type="dcterms:W3CDTF">2016-09-12T04:28:59Z</dcterms:created>
  <dcterms:modified xsi:type="dcterms:W3CDTF">2023-08-12T06:01:16Z</dcterms:modified>
</cp:coreProperties>
</file>